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DM Sans" pitchFamily="2" charset="0"/>
      <p:regular r:id="rId14"/>
      <p:bold r:id="rId15"/>
    </p:embeddedFont>
    <p:embeddedFont>
      <p:font typeface="DM Sans Bold" pitchFamily="2" charset="0"/>
      <p:bold r:id="rId16"/>
    </p:embeddedFont>
    <p:embeddedFont>
      <p:font typeface="Libre Baskerville" panose="02000000000000000000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7" y="3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3984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20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5605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HỆ THỐNG QUẢN LÝ CỬA HÀNG ĐIỆN THOẠI</a:t>
            </a:r>
            <a:endParaRPr lang="en-US" sz="4450" dirty="0"/>
          </a:p>
        </p:txBody>
      </p:sp>
      <p:sp>
        <p:nvSpPr>
          <p:cNvPr id="9" name="Text 5"/>
          <p:cNvSpPr/>
          <p:nvPr/>
        </p:nvSpPr>
        <p:spPr>
          <a:xfrm>
            <a:off x="10058400" y="4998988"/>
            <a:ext cx="432689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vi-VN" sz="2200" b="1">
                <a:solidFill>
                  <a:srgbClr val="454240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Người thực hiện:</a:t>
            </a:r>
            <a:r>
              <a:rPr lang="en-US" sz="2200" b="1">
                <a:solidFill>
                  <a:srgbClr val="454240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 Lại Hoàng </a:t>
            </a:r>
            <a:r>
              <a:rPr lang="vi-VN" sz="2200" b="1">
                <a:solidFill>
                  <a:srgbClr val="454240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Na</a:t>
            </a:r>
            <a:r>
              <a:rPr lang="en-US" sz="2200" b="1">
                <a:solidFill>
                  <a:srgbClr val="454240"/>
                </a:solidFill>
                <a:latin typeface="DM Sans Bold" pitchFamily="34" charset="0"/>
                <a:ea typeface="DM Sans Bold" pitchFamily="34" charset="-122"/>
                <a:cs typeface="DM Sans Bold" pitchFamily="34" charset="-120"/>
              </a:rPr>
              <a:t>m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78700"/>
            <a:ext cx="58712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Hạn Chế Của Đề Tài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Hạn chế chức năng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83559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Thiếu module quản lý nhà cung cấp.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64069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Chưa tích hợp SMS/Email marketing.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44580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Không có chức năng đặt hàng online.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Hạn chế kỹ thuật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332928" y="3835598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Chưa tối ưu cho big data.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5332928" y="4277797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Thiếu backup tự động.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5332928" y="4719995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Bảo mật chưa đạt chuẩn enterprise.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32544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Khắc phục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2067" y="3835598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Lên kế hoạch phát triển từng giai đoạn.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872067" y="4640699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Thu thập phản hồi từ người dùng thực.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9872067" y="544580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Nghiên cứu công nghệ mới liên tục.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903565" y="712608"/>
            <a:ext cx="58712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vi-VN" sz="445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Lời cảm ơn</a:t>
            </a:r>
            <a:endParaRPr lang="en-US" sz="4450" dirty="0"/>
          </a:p>
        </p:txBody>
      </p:sp>
      <p:sp>
        <p:nvSpPr>
          <p:cNvPr id="15" name="Text 0">
            <a:extLst>
              <a:ext uri="{FF2B5EF4-FFF2-40B4-BE49-F238E27FC236}">
                <a16:creationId xmlns:a16="http://schemas.microsoft.com/office/drawing/2014/main" id="{0E901583-277C-9959-1C56-7C6C627E3CD4}"/>
              </a:ext>
            </a:extLst>
          </p:cNvPr>
          <p:cNvSpPr/>
          <p:nvPr/>
        </p:nvSpPr>
        <p:spPr>
          <a:xfrm>
            <a:off x="5548335" y="3176129"/>
            <a:ext cx="587121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vi-VN" sz="445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DEMO</a:t>
            </a:r>
            <a:endParaRPr lang="en-US" sz="4450" dirty="0"/>
          </a:p>
        </p:txBody>
      </p:sp>
    </p:spTree>
    <p:extLst>
      <p:ext uri="{BB962C8B-B14F-4D97-AF65-F5344CB8AC3E}">
        <p14:creationId xmlns:p14="http://schemas.microsoft.com/office/powerpoint/2010/main" val="3665006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5561" y="531852"/>
            <a:ext cx="4826079" cy="603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50"/>
              </a:lnSpc>
              <a:buNone/>
            </a:pPr>
            <a:r>
              <a:rPr lang="en-US" sz="38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Mục Lục</a:t>
            </a:r>
            <a:endParaRPr lang="en-US" sz="3800" dirty="0"/>
          </a:p>
        </p:txBody>
      </p:sp>
      <p:sp>
        <p:nvSpPr>
          <p:cNvPr id="3" name="Shape 1"/>
          <p:cNvSpPr/>
          <p:nvPr/>
        </p:nvSpPr>
        <p:spPr>
          <a:xfrm>
            <a:off x="675561" y="1171218"/>
            <a:ext cx="434340" cy="434340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47951" y="1321951"/>
            <a:ext cx="28956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250" dirty="0"/>
          </a:p>
        </p:txBody>
      </p:sp>
      <p:sp>
        <p:nvSpPr>
          <p:cNvPr id="5" name="Text 3"/>
          <p:cNvSpPr/>
          <p:nvPr/>
        </p:nvSpPr>
        <p:spPr>
          <a:xfrm>
            <a:off x="1302901" y="1243608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Tổng quan dự án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675561" y="1939297"/>
            <a:ext cx="434340" cy="434340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747951" y="1975492"/>
            <a:ext cx="28956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250" dirty="0"/>
          </a:p>
        </p:txBody>
      </p:sp>
      <p:sp>
        <p:nvSpPr>
          <p:cNvPr id="8" name="Text 6"/>
          <p:cNvSpPr/>
          <p:nvPr/>
        </p:nvSpPr>
        <p:spPr>
          <a:xfrm>
            <a:off x="1302901" y="2005615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Công nghệ sử dụng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675561" y="2759638"/>
            <a:ext cx="434340" cy="434340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747951" y="2795833"/>
            <a:ext cx="28956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250" dirty="0"/>
          </a:p>
        </p:txBody>
      </p:sp>
      <p:sp>
        <p:nvSpPr>
          <p:cNvPr id="11" name="Text 9"/>
          <p:cNvSpPr/>
          <p:nvPr/>
        </p:nvSpPr>
        <p:spPr>
          <a:xfrm>
            <a:off x="1302901" y="2825956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Luồng dữ liệu</a:t>
            </a:r>
            <a:endParaRPr lang="en-US" sz="1900" dirty="0"/>
          </a:p>
        </p:txBody>
      </p:sp>
      <p:sp>
        <p:nvSpPr>
          <p:cNvPr id="12" name="Shape 10"/>
          <p:cNvSpPr/>
          <p:nvPr/>
        </p:nvSpPr>
        <p:spPr>
          <a:xfrm>
            <a:off x="675561" y="3579978"/>
            <a:ext cx="434340" cy="434340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747951" y="3616173"/>
            <a:ext cx="28956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50" dirty="0"/>
          </a:p>
        </p:txBody>
      </p:sp>
      <p:sp>
        <p:nvSpPr>
          <p:cNvPr id="14" name="Text 12"/>
          <p:cNvSpPr/>
          <p:nvPr/>
        </p:nvSpPr>
        <p:spPr>
          <a:xfrm>
            <a:off x="1302901" y="3646296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Biểu đồ ca sử dụng</a:t>
            </a:r>
            <a:endParaRPr lang="en-US" sz="1900" dirty="0"/>
          </a:p>
        </p:txBody>
      </p:sp>
      <p:sp>
        <p:nvSpPr>
          <p:cNvPr id="15" name="Shape 13"/>
          <p:cNvSpPr/>
          <p:nvPr/>
        </p:nvSpPr>
        <p:spPr>
          <a:xfrm>
            <a:off x="675561" y="4400319"/>
            <a:ext cx="434340" cy="434340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4"/>
          <p:cNvSpPr/>
          <p:nvPr/>
        </p:nvSpPr>
        <p:spPr>
          <a:xfrm>
            <a:off x="747951" y="4436514"/>
            <a:ext cx="28956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2250" dirty="0"/>
          </a:p>
        </p:txBody>
      </p:sp>
      <p:sp>
        <p:nvSpPr>
          <p:cNvPr id="17" name="Text 15"/>
          <p:cNvSpPr/>
          <p:nvPr/>
        </p:nvSpPr>
        <p:spPr>
          <a:xfrm>
            <a:off x="1302901" y="4466637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Thiết kế CSDL</a:t>
            </a:r>
            <a:endParaRPr lang="en-US" sz="1900" dirty="0"/>
          </a:p>
        </p:txBody>
      </p:sp>
      <p:sp>
        <p:nvSpPr>
          <p:cNvPr id="18" name="Shape 16"/>
          <p:cNvSpPr/>
          <p:nvPr/>
        </p:nvSpPr>
        <p:spPr>
          <a:xfrm>
            <a:off x="675561" y="5220660"/>
            <a:ext cx="434340" cy="434340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747951" y="5256855"/>
            <a:ext cx="28956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6</a:t>
            </a:r>
            <a:endParaRPr lang="en-US" sz="2250" dirty="0"/>
          </a:p>
        </p:txBody>
      </p:sp>
      <p:sp>
        <p:nvSpPr>
          <p:cNvPr id="20" name="Text 18"/>
          <p:cNvSpPr/>
          <p:nvPr/>
        </p:nvSpPr>
        <p:spPr>
          <a:xfrm>
            <a:off x="1302901" y="5286977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Thiết kế giao diện</a:t>
            </a:r>
            <a:endParaRPr lang="en-US" sz="1900" dirty="0"/>
          </a:p>
        </p:txBody>
      </p:sp>
      <p:sp>
        <p:nvSpPr>
          <p:cNvPr id="21" name="Shape 19"/>
          <p:cNvSpPr/>
          <p:nvPr/>
        </p:nvSpPr>
        <p:spPr>
          <a:xfrm>
            <a:off x="675561" y="6041000"/>
            <a:ext cx="434340" cy="434340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47951" y="6077195"/>
            <a:ext cx="28956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7</a:t>
            </a:r>
            <a:endParaRPr lang="en-US" sz="2250" dirty="0"/>
          </a:p>
        </p:txBody>
      </p:sp>
      <p:sp>
        <p:nvSpPr>
          <p:cNvPr id="23" name="Text 21"/>
          <p:cNvSpPr/>
          <p:nvPr/>
        </p:nvSpPr>
        <p:spPr>
          <a:xfrm>
            <a:off x="1302901" y="6107318"/>
            <a:ext cx="3406021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Kết quả và hướng phát triển</a:t>
            </a:r>
            <a:endParaRPr lang="en-US" sz="1900" dirty="0"/>
          </a:p>
        </p:txBody>
      </p:sp>
      <p:sp>
        <p:nvSpPr>
          <p:cNvPr id="24" name="Shape 22"/>
          <p:cNvSpPr/>
          <p:nvPr/>
        </p:nvSpPr>
        <p:spPr>
          <a:xfrm>
            <a:off x="675561" y="6861341"/>
            <a:ext cx="434340" cy="434340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5" name="Text 23"/>
          <p:cNvSpPr/>
          <p:nvPr/>
        </p:nvSpPr>
        <p:spPr>
          <a:xfrm>
            <a:off x="747951" y="6897536"/>
            <a:ext cx="28956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8</a:t>
            </a:r>
            <a:endParaRPr lang="en-US" sz="2250" dirty="0"/>
          </a:p>
        </p:txBody>
      </p:sp>
      <p:sp>
        <p:nvSpPr>
          <p:cNvPr id="26" name="Text 24"/>
          <p:cNvSpPr/>
          <p:nvPr/>
        </p:nvSpPr>
        <p:spPr>
          <a:xfrm>
            <a:off x="1302901" y="6927659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Hạn chế của đề tài</a:t>
            </a:r>
            <a:endParaRPr lang="en-US" sz="1900" dirty="0"/>
          </a:p>
        </p:txBody>
      </p:sp>
      <p:sp>
        <p:nvSpPr>
          <p:cNvPr id="27" name="Shape 22">
            <a:extLst>
              <a:ext uri="{FF2B5EF4-FFF2-40B4-BE49-F238E27FC236}">
                <a16:creationId xmlns:a16="http://schemas.microsoft.com/office/drawing/2014/main" id="{33154B78-C6EC-BA09-66F6-C893B3311FE2}"/>
              </a:ext>
            </a:extLst>
          </p:cNvPr>
          <p:cNvSpPr/>
          <p:nvPr/>
        </p:nvSpPr>
        <p:spPr>
          <a:xfrm>
            <a:off x="675561" y="7538992"/>
            <a:ext cx="434340" cy="434340"/>
          </a:xfrm>
          <a:prstGeom prst="roundRect">
            <a:avLst>
              <a:gd name="adj" fmla="val 18667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8" name="Text 23">
            <a:extLst>
              <a:ext uri="{FF2B5EF4-FFF2-40B4-BE49-F238E27FC236}">
                <a16:creationId xmlns:a16="http://schemas.microsoft.com/office/drawing/2014/main" id="{E79EBCE6-8D56-14A9-9308-B00DF22F773C}"/>
              </a:ext>
            </a:extLst>
          </p:cNvPr>
          <p:cNvSpPr/>
          <p:nvPr/>
        </p:nvSpPr>
        <p:spPr>
          <a:xfrm>
            <a:off x="747951" y="7575187"/>
            <a:ext cx="289560" cy="3619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vi-VN" sz="225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9</a:t>
            </a:r>
            <a:endParaRPr lang="en-US" sz="2250" dirty="0"/>
          </a:p>
        </p:txBody>
      </p:sp>
      <p:sp>
        <p:nvSpPr>
          <p:cNvPr id="29" name="Text 24">
            <a:extLst>
              <a:ext uri="{FF2B5EF4-FFF2-40B4-BE49-F238E27FC236}">
                <a16:creationId xmlns:a16="http://schemas.microsoft.com/office/drawing/2014/main" id="{B8CCCB78-82D4-A680-AF77-09E3A2F3A4F2}"/>
              </a:ext>
            </a:extLst>
          </p:cNvPr>
          <p:cNvSpPr/>
          <p:nvPr/>
        </p:nvSpPr>
        <p:spPr>
          <a:xfrm>
            <a:off x="1302901" y="7605310"/>
            <a:ext cx="2413040" cy="3015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vi-VN" sz="190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DEMO</a:t>
            </a:r>
          </a:p>
          <a:p>
            <a:pPr marL="0" indent="0" algn="l">
              <a:lnSpc>
                <a:spcPts val="235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454857" y="139850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Tổng Quan Dự Án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41721"/>
            <a:ext cx="5446236" cy="2546985"/>
          </a:xfrm>
          <a:prstGeom prst="roundRect">
            <a:avLst>
              <a:gd name="adj" fmla="val 374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8224" y="2576155"/>
            <a:ext cx="42134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Tên đề tài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066574"/>
            <a:ext cx="47494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Hệ thống quản lý cửa hàng điện thoại.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28224" y="3928467"/>
            <a:ext cx="47494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Phần mềm quản lý toàn diện.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8651631" y="2341721"/>
            <a:ext cx="5044303" cy="2546985"/>
          </a:xfrm>
          <a:prstGeom prst="roundRect">
            <a:avLst>
              <a:gd name="adj" fmla="val 374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9109781" y="2576155"/>
            <a:ext cx="422622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Vấn đề cần giải quyết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9062545" y="3066574"/>
            <a:ext cx="43989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Quản lý sản phẩm, khách hàng.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62545" y="3928467"/>
            <a:ext cx="439895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Quản lý hóa đơn, thống kê doanh thu.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2836897" y="5613559"/>
            <a:ext cx="7556421" cy="1821180"/>
          </a:xfrm>
          <a:prstGeom prst="roundRect">
            <a:avLst>
              <a:gd name="adj" fmla="val 523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3037894" y="584037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Đối tượng sử dụng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3037894" y="633079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vi-VN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ADMIN</a:t>
            </a:r>
            <a:r>
              <a:rPr lang="en-US" sz="17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037894" y="6829783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Hệ thống hỗ trợ quản lý hiệu quả.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85536"/>
            <a:ext cx="1003923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Các Công Nghệ, Công Cụ Sử Dụng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612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Ngôn ngữ lập trình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4243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Frontend: HTML/CSS/JavaScript.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5047536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Backend: Java.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4200406" y="36612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Cơ sở dữ liệu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4200406" y="424243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CSDL: MySQL.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607022" y="3661291"/>
            <a:ext cx="2845594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Framework và thư viện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07022" y="4596765"/>
            <a:ext cx="284559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Backend: Spring Boot/Themeleaf.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607022" y="5401866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Frontend: Tailwind.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11013638" y="366129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Công cụ phát triển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11013638" y="4242435"/>
            <a:ext cx="284559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IDE: IntelliJ IDEA.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8142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Luồng Dữ Liệu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1930360"/>
            <a:ext cx="1134070" cy="18059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41074" y="21571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Thêm sản phẩm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641074" y="264759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Admin thêm thông tin sản phẩm.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641074" y="314658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Hệ thống cập nhật vào kho.</a:t>
            </a:r>
            <a:endParaRPr lang="en-US" sz="1750" dirty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0190" y="3736300"/>
            <a:ext cx="1134070" cy="180594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641074" y="39631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Thêm khách hàng</a:t>
            </a:r>
            <a:endParaRPr lang="en-US" sz="2200" dirty="0"/>
          </a:p>
        </p:txBody>
      </p:sp>
      <p:sp>
        <p:nvSpPr>
          <p:cNvPr id="10" name="Text 5"/>
          <p:cNvSpPr/>
          <p:nvPr/>
        </p:nvSpPr>
        <p:spPr>
          <a:xfrm>
            <a:off x="7641074" y="445353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Admin nhập dữ liệu khách hàng.</a:t>
            </a:r>
            <a:endParaRPr lang="en-US" sz="1750" dirty="0"/>
          </a:p>
        </p:txBody>
      </p:sp>
      <p:sp>
        <p:nvSpPr>
          <p:cNvPr id="11" name="Text 6"/>
          <p:cNvSpPr/>
          <p:nvPr/>
        </p:nvSpPr>
        <p:spPr>
          <a:xfrm>
            <a:off x="7641074" y="495252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Cập nhật hồ sơ khách hàng.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190" y="5542240"/>
            <a:ext cx="1134070" cy="180594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641074" y="576905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Quản lý hóa đơn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641074" y="6259473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Admin tạo và sửa hóa đơn.</a:t>
            </a:r>
            <a:endParaRPr lang="en-US" sz="1750" dirty="0"/>
          </a:p>
        </p:txBody>
      </p:sp>
      <p:sp>
        <p:nvSpPr>
          <p:cNvPr id="15" name="Text 9"/>
          <p:cNvSpPr/>
          <p:nvPr/>
        </p:nvSpPr>
        <p:spPr>
          <a:xfrm>
            <a:off x="7641074" y="6758464"/>
            <a:ext cx="61955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Chọn khách hàng và sản phẩm.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49102" y="520660"/>
            <a:ext cx="7818596" cy="1183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vi-VN" sz="370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Biểu đồ ERD, diagram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6149102" y="1988106"/>
            <a:ext cx="426006" cy="426006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220123" y="2023586"/>
            <a:ext cx="283964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764417" y="2053114"/>
            <a:ext cx="2367082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Quản lý sản phẩm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6764417" y="2462570"/>
            <a:ext cx="720328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Thêm/Sửa/Xóa sản phẩm.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764417" y="2831783"/>
            <a:ext cx="720328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Tìm kiếm sản phẩm nhanh chóng.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149102" y="3513534"/>
            <a:ext cx="426006" cy="426006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220123" y="3549015"/>
            <a:ext cx="283964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764417" y="3578543"/>
            <a:ext cx="2367082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Quản lý Đơn hàng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6764417" y="3987998"/>
            <a:ext cx="720328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Tạo hóa đơn, thanh toán tiện lợi.</a:t>
            </a:r>
            <a:endParaRPr lang="en-US" sz="1450" dirty="0"/>
          </a:p>
        </p:txBody>
      </p:sp>
      <p:sp>
        <p:nvSpPr>
          <p:cNvPr id="13" name="Text 10"/>
          <p:cNvSpPr/>
          <p:nvPr/>
        </p:nvSpPr>
        <p:spPr>
          <a:xfrm>
            <a:off x="6764417" y="4357211"/>
            <a:ext cx="720328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 hóa đơn ngay lập tức.</a:t>
            </a:r>
            <a:endParaRPr lang="en-US" sz="1450" dirty="0"/>
          </a:p>
        </p:txBody>
      </p:sp>
      <p:sp>
        <p:nvSpPr>
          <p:cNvPr id="14" name="Shape 11"/>
          <p:cNvSpPr/>
          <p:nvPr/>
        </p:nvSpPr>
        <p:spPr>
          <a:xfrm>
            <a:off x="6149102" y="5038963"/>
            <a:ext cx="426006" cy="426006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6220123" y="5074444"/>
            <a:ext cx="283964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6764417" y="5103971"/>
            <a:ext cx="2428161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Quản lý khách hàng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6764417" y="5513427"/>
            <a:ext cx="720328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Thêm thông tin khách hàng mới.</a:t>
            </a:r>
            <a:endParaRPr lang="en-US" sz="1450" dirty="0"/>
          </a:p>
        </p:txBody>
      </p:sp>
      <p:sp>
        <p:nvSpPr>
          <p:cNvPr id="18" name="Text 15"/>
          <p:cNvSpPr/>
          <p:nvPr/>
        </p:nvSpPr>
        <p:spPr>
          <a:xfrm>
            <a:off x="6764417" y="5882640"/>
            <a:ext cx="720328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Tra cứu lịch sử mua hàng dễ dàng.</a:t>
            </a:r>
            <a:endParaRPr lang="en-US" sz="1450" dirty="0"/>
          </a:p>
        </p:txBody>
      </p:sp>
      <p:sp>
        <p:nvSpPr>
          <p:cNvPr id="19" name="Shape 16"/>
          <p:cNvSpPr/>
          <p:nvPr/>
        </p:nvSpPr>
        <p:spPr>
          <a:xfrm>
            <a:off x="6149102" y="6564392"/>
            <a:ext cx="426006" cy="426006"/>
          </a:xfrm>
          <a:prstGeom prst="roundRect">
            <a:avLst>
              <a:gd name="adj" fmla="val 18670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0" name="Text 17"/>
          <p:cNvSpPr/>
          <p:nvPr/>
        </p:nvSpPr>
        <p:spPr>
          <a:xfrm>
            <a:off x="6220123" y="6599873"/>
            <a:ext cx="283964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6764417" y="6629400"/>
            <a:ext cx="2367082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Báo cáo thống kê</a:t>
            </a:r>
            <a:endParaRPr lang="en-US" sz="1850" dirty="0"/>
          </a:p>
        </p:txBody>
      </p:sp>
      <p:sp>
        <p:nvSpPr>
          <p:cNvPr id="22" name="Text 19"/>
          <p:cNvSpPr/>
          <p:nvPr/>
        </p:nvSpPr>
        <p:spPr>
          <a:xfrm>
            <a:off x="6764417" y="7038856"/>
            <a:ext cx="720328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14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Thống kê doanh thu theo thời gian.</a:t>
            </a:r>
            <a:endParaRPr lang="en-US" sz="1450" dirty="0"/>
          </a:p>
        </p:txBody>
      </p:sp>
      <p:sp>
        <p:nvSpPr>
          <p:cNvPr id="23" name="Text 20"/>
          <p:cNvSpPr/>
          <p:nvPr/>
        </p:nvSpPr>
        <p:spPr>
          <a:xfrm>
            <a:off x="6764417" y="7408069"/>
            <a:ext cx="7203281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350"/>
              </a:lnSpc>
              <a:buSzPct val="100000"/>
            </a:pPr>
            <a:r>
              <a:rPr lang="en-US" sz="145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.</a:t>
            </a:r>
            <a:endParaRPr lang="en-US" sz="1450" dirty="0"/>
          </a:p>
        </p:txBody>
      </p:sp>
      <p:pic>
        <p:nvPicPr>
          <p:cNvPr id="24" name="Picture 23" descr="A diagram of a company&#10;&#10;AI-generated content may be incorrect.">
            <a:extLst>
              <a:ext uri="{FF2B5EF4-FFF2-40B4-BE49-F238E27FC236}">
                <a16:creationId xmlns:a16="http://schemas.microsoft.com/office/drawing/2014/main" id="{C2C57673-DD2F-AA19-39B3-CF92293547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27" y="371789"/>
            <a:ext cx="5249183" cy="3743011"/>
          </a:xfrm>
          <a:prstGeom prst="rect">
            <a:avLst/>
          </a:prstGeom>
        </p:spPr>
      </p:pic>
      <p:pic>
        <p:nvPicPr>
          <p:cNvPr id="25" name="Picture 2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A959135-EFEB-E94E-0E30-B22FA00827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81" y="4400236"/>
            <a:ext cx="5438492" cy="34575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206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Thiết Kế CSDL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44447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Hệ thống được xây dựng trên các bảng CSDL cốt lõi.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625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Các bảng này quản lý thông tin chính của cửa hàng.</a:t>
            </a:r>
            <a:endParaRPr lang="en-US" sz="1750" dirty="0"/>
          </a:p>
        </p:txBody>
      </p:sp>
      <p:sp>
        <p:nvSpPr>
          <p:cNvPr id="5" name="Shape 3"/>
          <p:cNvSpPr/>
          <p:nvPr/>
        </p:nvSpPr>
        <p:spPr>
          <a:xfrm>
            <a:off x="793790" y="3680579"/>
            <a:ext cx="13042821" cy="3266837"/>
          </a:xfrm>
          <a:prstGeom prst="roundRect">
            <a:avLst>
              <a:gd name="adj" fmla="val 291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Shape 4"/>
          <p:cNvSpPr/>
          <p:nvPr/>
        </p:nvSpPr>
        <p:spPr>
          <a:xfrm>
            <a:off x="801410" y="3688199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1029653" y="383190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Admin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5375077" y="3831908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Quản trị viên hệ thống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716691" y="3831908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Quản lý toàn bộ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801410" y="4338518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9"/>
          <p:cNvSpPr/>
          <p:nvPr/>
        </p:nvSpPr>
        <p:spPr>
          <a:xfrm>
            <a:off x="1029653" y="448222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5375077" y="4482227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Thông tin khách hàng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9716691" y="4482227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1-n Invoice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801410" y="4988838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1029653" y="513254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5375077" y="5132546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Chi tiết sản phẩm</a:t>
            </a:r>
            <a:endParaRPr lang="en-US" sz="1750" dirty="0"/>
          </a:p>
        </p:txBody>
      </p:sp>
      <p:sp>
        <p:nvSpPr>
          <p:cNvPr id="17" name="Text 15"/>
          <p:cNvSpPr/>
          <p:nvPr/>
        </p:nvSpPr>
        <p:spPr>
          <a:xfrm>
            <a:off x="9716691" y="513254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1-n Invoice_Details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801410" y="5639157"/>
            <a:ext cx="1302627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7"/>
          <p:cNvSpPr/>
          <p:nvPr/>
        </p:nvSpPr>
        <p:spPr>
          <a:xfrm>
            <a:off x="1029653" y="578286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Invoice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5375077" y="5782866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Hóa đơn bán hàng</a:t>
            </a:r>
            <a:endParaRPr lang="en-US" sz="1750" dirty="0"/>
          </a:p>
        </p:txBody>
      </p:sp>
      <p:sp>
        <p:nvSpPr>
          <p:cNvPr id="21" name="Text 19"/>
          <p:cNvSpPr/>
          <p:nvPr/>
        </p:nvSpPr>
        <p:spPr>
          <a:xfrm>
            <a:off x="9716691" y="5782866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1-n Invoice_Details</a:t>
            </a:r>
            <a:endParaRPr lang="en-US" sz="1750" dirty="0"/>
          </a:p>
        </p:txBody>
      </p:sp>
      <p:sp>
        <p:nvSpPr>
          <p:cNvPr id="22" name="Shape 20"/>
          <p:cNvSpPr/>
          <p:nvPr/>
        </p:nvSpPr>
        <p:spPr>
          <a:xfrm>
            <a:off x="801410" y="6289477"/>
            <a:ext cx="1302627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1"/>
          <p:cNvSpPr/>
          <p:nvPr/>
        </p:nvSpPr>
        <p:spPr>
          <a:xfrm>
            <a:off x="1029653" y="643318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Invoice_Details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5375077" y="6433185"/>
            <a:ext cx="388036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Chi tiết từng hóa đơn</a:t>
            </a:r>
            <a:endParaRPr lang="en-US" sz="1750" dirty="0"/>
          </a:p>
        </p:txBody>
      </p:sp>
      <p:sp>
        <p:nvSpPr>
          <p:cNvPr id="25" name="Text 23"/>
          <p:cNvSpPr/>
          <p:nvPr/>
        </p:nvSpPr>
        <p:spPr>
          <a:xfrm>
            <a:off x="9716691" y="6433185"/>
            <a:ext cx="38841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Nhiều-Nhiều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5975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Thiết Kế Giao Diện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135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Giao diện chính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7166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Màn hình đăng nhập an toàn.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Dashboard hiển thị tổng quan.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Quản lý sản phẩm dạng bảng.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Giao diện tạo hóa đơn tự động.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48544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Quản lý đơn hàng hiệu quả.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5927646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Báo cáo thống kê trực quan.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313551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Nguyên tắc thiết kế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7599521" y="371665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Thân thiện, dễ sử dụng cho người dùng.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4158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Responsive design trên mọi thiết bị.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460105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Màu sắc hài hòa, chuyên nghiệp.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504324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Tối ưu trải nghiệm người dùng.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543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9226" y="552212"/>
            <a:ext cx="7738348" cy="12551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Kết Quả Đạt Được Và Hướng Phát Triển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415088" y="2108478"/>
            <a:ext cx="22860" cy="5574744"/>
          </a:xfrm>
          <a:prstGeom prst="roundRect">
            <a:avLst>
              <a:gd name="adj" fmla="val 36894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618089" y="2322909"/>
            <a:ext cx="602337" cy="22860"/>
          </a:xfrm>
          <a:prstGeom prst="roundRect">
            <a:avLst>
              <a:gd name="adj" fmla="val 36894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189226" y="2108478"/>
            <a:ext cx="451723" cy="451723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264533" y="2146102"/>
            <a:ext cx="301109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7419142" y="2177415"/>
            <a:ext cx="2520910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Kết quả đã đạt được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7419142" y="2611517"/>
            <a:ext cx="6508433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Hệ thống quản lý hoàn chỉnh.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7419142" y="3003113"/>
            <a:ext cx="6508433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Chức năng cơ bản đã hoàn thành.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7419142" y="3394710"/>
            <a:ext cx="6508433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Giao diện thân thiện người dùng.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419142" y="3786307"/>
            <a:ext cx="6508433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Báo cáo thống kê trực quan.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7419142" y="4177903"/>
            <a:ext cx="6508433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Hệ thống ổn định, bảo mật tốt.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618089" y="5115282"/>
            <a:ext cx="602337" cy="22860"/>
          </a:xfrm>
          <a:prstGeom prst="roundRect">
            <a:avLst>
              <a:gd name="adj" fmla="val 368946"/>
            </a:avLst>
          </a:prstGeom>
          <a:solidFill>
            <a:srgbClr val="DDD3B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2"/>
          <p:cNvSpPr/>
          <p:nvPr/>
        </p:nvSpPr>
        <p:spPr>
          <a:xfrm>
            <a:off x="6189226" y="4900851"/>
            <a:ext cx="451723" cy="451723"/>
          </a:xfrm>
          <a:prstGeom prst="roundRect">
            <a:avLst>
              <a:gd name="adj" fmla="val 18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6" name="Text 13"/>
          <p:cNvSpPr/>
          <p:nvPr/>
        </p:nvSpPr>
        <p:spPr>
          <a:xfrm>
            <a:off x="6264533" y="4938474"/>
            <a:ext cx="301109" cy="3764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350" dirty="0"/>
          </a:p>
        </p:txBody>
      </p:sp>
      <p:sp>
        <p:nvSpPr>
          <p:cNvPr id="17" name="Text 14"/>
          <p:cNvSpPr/>
          <p:nvPr/>
        </p:nvSpPr>
        <p:spPr>
          <a:xfrm>
            <a:off x="7419142" y="4969788"/>
            <a:ext cx="2510076" cy="313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Hướng phát triển</a:t>
            </a:r>
            <a:endParaRPr lang="en-US" sz="1950" dirty="0"/>
          </a:p>
        </p:txBody>
      </p:sp>
      <p:sp>
        <p:nvSpPr>
          <p:cNvPr id="18" name="Text 15"/>
          <p:cNvSpPr/>
          <p:nvPr/>
        </p:nvSpPr>
        <p:spPr>
          <a:xfrm>
            <a:off x="7419142" y="5403890"/>
            <a:ext cx="6508433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Mở rộng chức năng mới.</a:t>
            </a:r>
            <a:endParaRPr lang="en-US" sz="1550" dirty="0"/>
          </a:p>
        </p:txBody>
      </p:sp>
      <p:sp>
        <p:nvSpPr>
          <p:cNvPr id="19" name="Text 16"/>
          <p:cNvSpPr/>
          <p:nvPr/>
        </p:nvSpPr>
        <p:spPr>
          <a:xfrm>
            <a:off x="7419142" y="5795486"/>
            <a:ext cx="6508433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Tích hợp thanh toán online.</a:t>
            </a:r>
            <a:endParaRPr lang="en-US" sz="1550" dirty="0"/>
          </a:p>
        </p:txBody>
      </p:sp>
      <p:sp>
        <p:nvSpPr>
          <p:cNvPr id="20" name="Text 17"/>
          <p:cNvSpPr/>
          <p:nvPr/>
        </p:nvSpPr>
        <p:spPr>
          <a:xfrm>
            <a:off x="7419142" y="6187083"/>
            <a:ext cx="6508433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Quản lý bảo hành sản phẩm.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7419142" y="6578679"/>
            <a:ext cx="6508433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Cải thiện hiệu suất hệ thống.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7419142" y="6970276"/>
            <a:ext cx="6508433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Tối ưu hóa database.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7419142" y="7361873"/>
            <a:ext cx="6508433" cy="321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Load balancing cho hệ thống lớn.</a:t>
            </a:r>
            <a:endParaRPr lang="en-US" sz="15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664</Words>
  <Application>Microsoft Office PowerPoint</Application>
  <PresentationFormat>Custom</PresentationFormat>
  <Paragraphs>142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Libre Baskerville</vt:lpstr>
      <vt:lpstr>DM Sans Bold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HOANGNAM</cp:lastModifiedBy>
  <cp:revision>2</cp:revision>
  <dcterms:created xsi:type="dcterms:W3CDTF">2025-06-23T03:33:01Z</dcterms:created>
  <dcterms:modified xsi:type="dcterms:W3CDTF">2025-06-23T03:43:22Z</dcterms:modified>
</cp:coreProperties>
</file>